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350"/>
    <a:srgbClr val="FFCC00"/>
    <a:srgbClr val="062251"/>
    <a:srgbClr val="BDAB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1566" y="66"/>
      </p:cViewPr>
      <p:guideLst>
        <p:guide orient="horz" pos="285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84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8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1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7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17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54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7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0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5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3EE08-B8C8-4E7A-9615-718BF7F08FB0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DF45D-4D98-4E43-894D-650635B44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1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s.armywarcollege.edu/cgi/viewcontent.cgi?article=1465&amp;context=monograph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199" y="2104"/>
            <a:ext cx="6882714" cy="639515"/>
          </a:xfrm>
          <a:prstGeom prst="rect">
            <a:avLst/>
          </a:prstGeom>
          <a:solidFill>
            <a:srgbClr val="143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5512" y="18371"/>
            <a:ext cx="4816127" cy="623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 GRGB </a:t>
            </a:r>
            <a:r>
              <a:rPr lang="en-US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Leadership Discussion #3 (June)</a:t>
            </a:r>
            <a:endParaRPr lang="en-US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 Transparently and Find and Embrace the Red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420" y="1121947"/>
            <a:ext cx="6761580" cy="817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2880" fontAlgn="base">
              <a:spcAft>
                <a:spcPts val="400"/>
              </a:spcAft>
            </a:pPr>
            <a:r>
              <a:rPr lang="en-US" sz="1400" b="1" u="sng" dirty="0"/>
              <a:t>B</a:t>
            </a:r>
            <a:r>
              <a:rPr lang="en-US" sz="1400" b="1" u="sng" dirty="0" smtClean="0"/>
              <a:t>y now</a:t>
            </a:r>
            <a:r>
              <a:rPr lang="en-US" sz="1400" dirty="0" smtClean="0"/>
              <a:t> </a:t>
            </a:r>
            <a:r>
              <a:rPr lang="en-US" sz="1200" dirty="0" smtClean="0"/>
              <a:t>you should be seeing and understanding a GRGB leadership continuity of thought, or flow:   </a:t>
            </a:r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In February, we started by talking about creating a climate for problem solving, by </a:t>
            </a:r>
            <a:r>
              <a:rPr lang="en-US" sz="1200" b="1" dirty="0" smtClean="0"/>
              <a:t>Building Learning Teams and Encouraging Learning through Trust &amp; Respect</a:t>
            </a:r>
            <a:r>
              <a:rPr lang="en-US" sz="1200" dirty="0" smtClean="0"/>
              <a:t>.</a:t>
            </a:r>
            <a:r>
              <a:rPr lang="en-US" sz="1200" b="1" dirty="0" smtClean="0"/>
              <a:t>  </a:t>
            </a:r>
            <a:endParaRPr lang="en-US" sz="1200" dirty="0" smtClean="0"/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In April, we moved forward to how this type of climate… </a:t>
            </a:r>
            <a:r>
              <a:rPr lang="en-US" sz="1200" i="1" dirty="0" smtClean="0"/>
              <a:t>a climate with high psychological safety</a:t>
            </a:r>
            <a:r>
              <a:rPr lang="en-US" sz="1200" dirty="0" smtClean="0"/>
              <a:t>…  sets conditions where a leader and team can </a:t>
            </a:r>
            <a:r>
              <a:rPr lang="en-US" sz="1200" b="1" dirty="0" smtClean="0"/>
              <a:t>Act Transparently </a:t>
            </a:r>
            <a:r>
              <a:rPr lang="en-US" sz="1200" dirty="0" smtClean="0"/>
              <a:t>in how they, with specificity, </a:t>
            </a:r>
            <a:r>
              <a:rPr lang="en-US" sz="1200" b="1" dirty="0" smtClean="0"/>
              <a:t>Align on Standards and Goals</a:t>
            </a:r>
            <a:r>
              <a:rPr lang="en-US" sz="1200" dirty="0" smtClean="0"/>
              <a:t>, so that everyone understands the WHY as they unite to produce an outcome.</a:t>
            </a:r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With the environment set, and the standards and goals established, we’ll move to the next part of acting transparently, and that is to </a:t>
            </a:r>
            <a:r>
              <a:rPr lang="en-US" sz="1200" b="1" dirty="0" smtClean="0"/>
              <a:t>Find and Embrace the Red</a:t>
            </a:r>
            <a:r>
              <a:rPr lang="en-US" sz="1200" dirty="0" smtClean="0"/>
              <a:t>, </a:t>
            </a:r>
            <a:r>
              <a:rPr lang="en-US" sz="1200" i="1" u="sng" dirty="0" smtClean="0"/>
              <a:t>which can be the hardest part of Self-Assessing</a:t>
            </a:r>
            <a:r>
              <a:rPr lang="en-US" sz="1200" dirty="0" smtClean="0"/>
              <a:t>.</a:t>
            </a:r>
          </a:p>
          <a:p>
            <a:pPr defTabSz="182880" fontAlgn="base">
              <a:spcBef>
                <a:spcPts val="600"/>
              </a:spcBef>
              <a:spcAft>
                <a:spcPts val="400"/>
              </a:spcAft>
            </a:pPr>
            <a:r>
              <a:rPr lang="en-US" sz="1400" b="1" u="sng" dirty="0" smtClean="0"/>
              <a:t>What is “The Red”</a:t>
            </a:r>
            <a:r>
              <a:rPr lang="en-US" sz="1400" b="1" dirty="0" smtClean="0"/>
              <a:t>?</a:t>
            </a:r>
            <a:endParaRPr lang="en-US" sz="1400" b="1" u="sng" dirty="0" smtClean="0"/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Simply, put, The Red are areas where we are not meeting our standards or goals… </a:t>
            </a:r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Or, an area where we are meeting known standards and goals, but not achieving the desired outcome.</a:t>
            </a:r>
          </a:p>
          <a:p>
            <a:pPr defTabSz="182880" fontAlgn="base">
              <a:spcBef>
                <a:spcPts val="600"/>
              </a:spcBef>
              <a:spcAft>
                <a:spcPts val="400"/>
              </a:spcAft>
            </a:pPr>
            <a:r>
              <a:rPr lang="en-US" sz="1400" b="1" u="sng" dirty="0" smtClean="0"/>
              <a:t>Isn’t it obvious when we’re not in the “Red”</a:t>
            </a:r>
            <a:r>
              <a:rPr lang="en-US" sz="1400" b="1" dirty="0" smtClean="0"/>
              <a:t>?  </a:t>
            </a:r>
            <a:r>
              <a:rPr lang="en-US" sz="1200" dirty="0" smtClean="0"/>
              <a:t>Yes, and No.</a:t>
            </a:r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Perhaps the best known exploration of the need for this GRGB Leadership Behavior is the 2015 US Army War College Paper “</a:t>
            </a:r>
            <a:r>
              <a:rPr lang="en-US" sz="1200" dirty="0" smtClean="0">
                <a:hlinkClick r:id="rId2"/>
              </a:rPr>
              <a:t>Lying to Ourselves: Dishonesty in the Army Profession</a:t>
            </a:r>
            <a:r>
              <a:rPr lang="en-US" sz="1200" dirty="0" smtClean="0"/>
              <a:t>” (</a:t>
            </a:r>
            <a:r>
              <a:rPr lang="en-US" sz="1200" i="1" dirty="0" smtClean="0"/>
              <a:t>which applies to us as well).</a:t>
            </a:r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The paper offers that “many… after repeated exposure to the overwhelming demands and the associated need to put their honor on the line to verify compliance, have become ethically numb… [where] subordinates are forced to prioritize which requirements will actually be done to standard and which will only be reported as done to standard.”</a:t>
            </a:r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The reason we talk about </a:t>
            </a:r>
            <a:r>
              <a:rPr lang="en-US" sz="1200" b="1" dirty="0" smtClean="0"/>
              <a:t>Finding and Embracing the Red </a:t>
            </a:r>
            <a:r>
              <a:rPr lang="en-US" sz="1200" dirty="0" smtClean="0"/>
              <a:t>is because shifting/unclear priorities, a high level of requirements (some time-critical), and insufficient resources can encourage:</a:t>
            </a:r>
          </a:p>
          <a:p>
            <a:pPr marL="171450" indent="-171450" defTabSz="182880" fontAlgn="base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The rationalization of untruthfulness, where we report that something is ok, even when it is not                           (a professional little white lie), or </a:t>
            </a:r>
          </a:p>
          <a:p>
            <a:pPr marL="171450" indent="-171450" defTabSz="182880" fontAlgn="base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The normalization of deviation: where deviance from standard becomes the cultural norm, examples of which include BONHOMME RICHARD, Red Hill, and GEORGE WASHINGTON.</a:t>
            </a:r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In addition, our talent management system rightly rewards leaders who produce great outcomes, which can encourage </a:t>
            </a:r>
            <a:r>
              <a:rPr lang="en-US" sz="1200" i="1" u="sng" dirty="0" smtClean="0"/>
              <a:t>avoiding the Red</a:t>
            </a:r>
            <a:r>
              <a:rPr lang="en-US" sz="1200" i="1" dirty="0" smtClean="0"/>
              <a:t> </a:t>
            </a:r>
            <a:r>
              <a:rPr lang="en-US" sz="1200" dirty="0" smtClean="0"/>
              <a:t>so as to not affect the record of personal or unit performance.</a:t>
            </a:r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GRGB elevates our expectations for leaders, rewarding them not only for producing outcomes and fixing problems rapidly when required, but also for Embracing the Red, and fixing problems in a lasting way.</a:t>
            </a:r>
          </a:p>
          <a:p>
            <a:pPr defTabSz="182880" fontAlgn="base">
              <a:spcBef>
                <a:spcPts val="600"/>
              </a:spcBef>
              <a:spcAft>
                <a:spcPts val="400"/>
              </a:spcAft>
            </a:pPr>
            <a:r>
              <a:rPr lang="en-US" sz="1400" b="1" u="sng" dirty="0" smtClean="0"/>
              <a:t>What does “Embrace” mean as it relates to the Red</a:t>
            </a:r>
            <a:r>
              <a:rPr lang="en-US" sz="1400" b="1" dirty="0" smtClean="0"/>
              <a:t>?</a:t>
            </a:r>
            <a:endParaRPr lang="en-US" sz="1200" dirty="0" smtClean="0"/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Embrace was chosen because it is intellectually far from “hide from the Red” or “avoid the Red”.</a:t>
            </a:r>
          </a:p>
          <a:p>
            <a:pPr defTabSz="182880" fontAlgn="base">
              <a:spcAft>
                <a:spcPts val="400"/>
              </a:spcAft>
            </a:pPr>
            <a:r>
              <a:rPr lang="en-US" sz="1200" dirty="0" smtClean="0"/>
              <a:t>Embracing the Red </a:t>
            </a:r>
            <a:r>
              <a:rPr lang="en-US" sz="1200" i="1" dirty="0" smtClean="0"/>
              <a:t>before a crisis</a:t>
            </a:r>
            <a:r>
              <a:rPr lang="en-US" sz="1200" dirty="0" smtClean="0"/>
              <a:t> means that we see the Red differently:</a:t>
            </a:r>
          </a:p>
          <a:p>
            <a:pPr marL="171450" indent="-171450" defTabSz="182880" fontAlgn="base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The Red shows that the Team has enough psychological safety to report the truth (or actual condition).</a:t>
            </a:r>
          </a:p>
          <a:p>
            <a:pPr marL="171450" indent="-171450" defTabSz="182880" fontAlgn="base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The Red shows that the Team has a clear understanding of Standards and Goals.</a:t>
            </a:r>
          </a:p>
          <a:p>
            <a:pPr marL="171450" indent="-171450" defTabSz="182880" fontAlgn="base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The Red provides the opportunity to correct a deviation in performance and get better.  </a:t>
            </a:r>
            <a:endParaRPr lang="en-US" sz="1200" b="1" dirty="0" smtClean="0"/>
          </a:p>
          <a:p>
            <a:pPr defTabSz="182880" fontAlgn="base">
              <a:spcBef>
                <a:spcPts val="600"/>
              </a:spcBef>
              <a:spcAft>
                <a:spcPts val="400"/>
              </a:spcAft>
            </a:pPr>
            <a:r>
              <a:rPr lang="en-US" sz="1200" b="1" i="1" u="sng" dirty="0" smtClean="0"/>
              <a:t>Self-Assessment without Embracing the Red can lead to Self-Deception</a:t>
            </a:r>
            <a:r>
              <a:rPr lang="en-US" sz="1200" b="1" i="1" dirty="0" smtClean="0"/>
              <a:t>.</a:t>
            </a:r>
            <a:endParaRPr lang="en-US" sz="1200" i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368944" y="-6000"/>
            <a:ext cx="517386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Front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31234"/>
            <a:ext cx="6858000" cy="461665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This training is designed to be a conversation, ideally in a smaller group</a:t>
            </a:r>
            <a:r>
              <a:rPr lang="en-US" sz="1200" i="1" dirty="0" smtClean="0"/>
              <a:t>.  </a:t>
            </a:r>
            <a:r>
              <a:rPr lang="en-US" sz="1200" i="1" u="sng" dirty="0" smtClean="0"/>
              <a:t>No PowerPoint required</a:t>
            </a:r>
            <a:r>
              <a:rPr lang="en-US" sz="1200" i="1" dirty="0" smtClean="0"/>
              <a:t>!</a:t>
            </a:r>
            <a:endParaRPr lang="en-US" sz="1200" dirty="0" smtClean="0"/>
          </a:p>
          <a:p>
            <a:r>
              <a:rPr lang="en-US" sz="1200" u="sng" dirty="0" smtClean="0"/>
              <a:t>3-Steps</a:t>
            </a:r>
            <a:r>
              <a:rPr lang="en-US" sz="1200" dirty="0" smtClean="0"/>
              <a:t>: (1) Read this sheet; (2) Read the behavior card; (3) Discuss the content, guided by the questions.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13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7456" y="494736"/>
            <a:ext cx="6516432" cy="8263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2880" fontAlgn="base">
              <a:spcAft>
                <a:spcPts val="600"/>
              </a:spcAft>
            </a:pPr>
            <a:r>
              <a:rPr lang="en-US" sz="1400" b="1" dirty="0" smtClean="0"/>
              <a:t>What does the Charge of Command have to say about this?</a:t>
            </a:r>
          </a:p>
          <a:p>
            <a:pPr defTabSz="182880" fontAlgn="base">
              <a:spcAft>
                <a:spcPts val="600"/>
              </a:spcAft>
            </a:pPr>
            <a:r>
              <a:rPr lang="en-US" sz="1200" dirty="0" smtClean="0"/>
              <a:t>	“Always do the right thing, especially when it is hard.”</a:t>
            </a:r>
          </a:p>
          <a:p>
            <a:pPr defTabSz="182880" fontAlgn="base">
              <a:spcAft>
                <a:spcPts val="600"/>
              </a:spcAft>
            </a:pPr>
            <a:r>
              <a:rPr lang="en-US" sz="1200" dirty="0"/>
              <a:t>	</a:t>
            </a:r>
            <a:r>
              <a:rPr lang="en-US" sz="1200" dirty="0" smtClean="0"/>
              <a:t>“Know precisely where you and your team are.”</a:t>
            </a:r>
          </a:p>
          <a:p>
            <a:pPr defTabSz="182880" fontAlgn="base">
              <a:spcAft>
                <a:spcPts val="600"/>
              </a:spcAft>
            </a:pPr>
            <a:r>
              <a:rPr lang="en-US" sz="1200" dirty="0"/>
              <a:t>	</a:t>
            </a:r>
            <a:r>
              <a:rPr lang="en-US" sz="1200" dirty="0" smtClean="0"/>
              <a:t>“Although we are a zero-tolerance Navy on key issues, we are not a zero-defect Navy.”</a:t>
            </a:r>
          </a:p>
          <a:p>
            <a:pPr defTabSz="182880" fontAlgn="base">
              <a:spcAft>
                <a:spcPts val="600"/>
              </a:spcAft>
            </a:pPr>
            <a:r>
              <a:rPr lang="en-US" sz="1200" dirty="0"/>
              <a:t>	</a:t>
            </a:r>
            <a:r>
              <a:rPr lang="en-US" sz="1200" dirty="0" smtClean="0"/>
              <a:t>“Be disciplined in execution and deliberate in assessing and managing risk.”</a:t>
            </a:r>
          </a:p>
          <a:p>
            <a:pPr defTabSz="182880" fontAlgn="base">
              <a:spcAft>
                <a:spcPts val="600"/>
              </a:spcAft>
            </a:pPr>
            <a:r>
              <a:rPr lang="en-US" sz="1200" dirty="0"/>
              <a:t>	</a:t>
            </a:r>
            <a:r>
              <a:rPr lang="en-US" sz="1200" dirty="0" smtClean="0"/>
              <a:t>“Value effort-based mistakes as an opportunity to improve, providing both subordinates and 	subordinate Commanders the latitude to make and learn from their decisions.”</a:t>
            </a:r>
          </a:p>
          <a:p>
            <a:pPr defTabSz="182880" fontAlgn="base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/>
              <a:t>With this as a background, now read through the GRGB Leadership Behavior card </a:t>
            </a:r>
            <a:r>
              <a:rPr lang="en-US" sz="1200" dirty="0"/>
              <a:t>(located on Page </a:t>
            </a:r>
            <a:r>
              <a:rPr lang="en-US" sz="1200" dirty="0" smtClean="0"/>
              <a:t>12 </a:t>
            </a:r>
            <a:r>
              <a:rPr lang="en-US" sz="1200" dirty="0"/>
              <a:t>of the 2022 GRGB Training </a:t>
            </a:r>
            <a:r>
              <a:rPr lang="en-US" sz="1200" dirty="0" smtClean="0"/>
              <a:t>Packet).</a:t>
            </a:r>
            <a:endParaRPr lang="en-US" sz="1200" dirty="0"/>
          </a:p>
          <a:p>
            <a:pPr defTabSz="182880" fontAlgn="base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/>
              <a:t>When </a:t>
            </a:r>
            <a:r>
              <a:rPr lang="en-US" sz="1400" b="1" dirty="0"/>
              <a:t>complete, </a:t>
            </a:r>
            <a:r>
              <a:rPr lang="en-US" sz="1400" b="1" i="1" u="sng" dirty="0"/>
              <a:t>consider</a:t>
            </a:r>
            <a:r>
              <a:rPr lang="en-US" sz="1400" b="1" dirty="0"/>
              <a:t> the following questions</a:t>
            </a:r>
            <a:r>
              <a:rPr lang="en-US" sz="1200" dirty="0"/>
              <a:t> for yourself and for your team, and then </a:t>
            </a:r>
            <a:r>
              <a:rPr lang="en-US" sz="1200" i="1" u="sng" dirty="0"/>
              <a:t>discuss</a:t>
            </a:r>
            <a:r>
              <a:rPr lang="en-US" sz="1200" dirty="0"/>
              <a:t> your thoughts and observations.</a:t>
            </a:r>
          </a:p>
          <a:p>
            <a:pPr defTabSz="182880" fontAlgn="base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/>
              <a:t>For </a:t>
            </a:r>
            <a:r>
              <a:rPr lang="en-US" sz="1400" b="1" dirty="0"/>
              <a:t>yourself:</a:t>
            </a:r>
          </a:p>
          <a:p>
            <a:pPr marL="171450" indent="-171450" defTabSz="18288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As we focus on the Red professionally, are </a:t>
            </a:r>
            <a:r>
              <a:rPr lang="en-US" sz="1200" dirty="0"/>
              <a:t>any parts of your personal life trending towards the Red?  How is your Mental </a:t>
            </a:r>
            <a:r>
              <a:rPr lang="en-US" sz="1200" dirty="0" smtClean="0"/>
              <a:t>&amp; </a:t>
            </a:r>
            <a:r>
              <a:rPr lang="en-US" sz="1200" dirty="0"/>
              <a:t>Physical health?  Would your </a:t>
            </a:r>
            <a:r>
              <a:rPr lang="en-US" sz="1200" dirty="0" smtClean="0"/>
              <a:t>family/friends </a:t>
            </a:r>
            <a:r>
              <a:rPr lang="en-US" sz="1200" dirty="0"/>
              <a:t>agree with </a:t>
            </a:r>
            <a:r>
              <a:rPr lang="en-US" sz="1200" dirty="0" smtClean="0"/>
              <a:t>this self assessment</a:t>
            </a:r>
            <a:r>
              <a:rPr lang="en-US" sz="1200" dirty="0"/>
              <a:t>?</a:t>
            </a:r>
          </a:p>
          <a:p>
            <a:pPr marL="171450" indent="-171450" defTabSz="18288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Where is the one area of Red that you know about, but are most scared to tell your boss about, or hope they never ask?</a:t>
            </a:r>
          </a:p>
          <a:p>
            <a:pPr marL="171450" indent="-171450" defTabSz="18288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Do you self-assess that your subordinates believe they can discuss the Red with you in a transparent way?  How can you test this assessment?</a:t>
            </a:r>
            <a:endParaRPr lang="en-US" sz="1200" dirty="0"/>
          </a:p>
          <a:p>
            <a:pPr defTabSz="182880" fontAlgn="base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/>
              <a:t>For </a:t>
            </a:r>
            <a:r>
              <a:rPr lang="en-US" sz="1400" b="1" dirty="0"/>
              <a:t>your team:</a:t>
            </a:r>
          </a:p>
          <a:p>
            <a:pPr marL="171450" indent="-171450" defTabSz="18288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Do our subordinate commands see us as making things better, careful to not add additional requirements, push down risk, and set conditions for untruthfulness?</a:t>
            </a:r>
          </a:p>
          <a:p>
            <a:pPr marL="171450" indent="-171450" defTabSz="18288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Are there areas where we are hiding areas of known or suspected deficiency, from </a:t>
            </a:r>
            <a:r>
              <a:rPr lang="en-US" sz="1200" dirty="0"/>
              <a:t>o</a:t>
            </a:r>
            <a:r>
              <a:rPr lang="en-US" sz="1200" dirty="0" smtClean="0"/>
              <a:t>urselves, subordinates, or leadership?</a:t>
            </a:r>
          </a:p>
          <a:p>
            <a:pPr marL="171450" indent="-171450" defTabSz="18288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When is the last time we discussed the Red with a subordinate command?  Did we focus more on the problem (and its root cause), or focus on personal accountability, or both?</a:t>
            </a:r>
          </a:p>
          <a:p>
            <a:pPr defTabSz="182880" fontAlgn="base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/>
              <a:t>For </a:t>
            </a:r>
            <a:r>
              <a:rPr lang="en-US" sz="1400" b="1" dirty="0"/>
              <a:t>your </a:t>
            </a:r>
            <a:r>
              <a:rPr lang="en-US" sz="1400" b="1" dirty="0" smtClean="0"/>
              <a:t>community:</a:t>
            </a:r>
            <a:endParaRPr lang="en-US" sz="1400" b="1" dirty="0"/>
          </a:p>
          <a:p>
            <a:pPr marL="171450" indent="-171450" defTabSz="18288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Community-specific question.</a:t>
            </a:r>
          </a:p>
          <a:p>
            <a:pPr marL="171450" indent="-171450" defTabSz="18288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Community-specific question.</a:t>
            </a:r>
          </a:p>
          <a:p>
            <a:pPr marL="171450" indent="-171450" defTabSz="18288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Community-specific question.</a:t>
            </a:r>
          </a:p>
          <a:p>
            <a:pPr defTabSz="182880" fontAlgn="base">
              <a:spcAft>
                <a:spcPts val="600"/>
              </a:spcAft>
            </a:pPr>
            <a:endParaRPr lang="en-US" sz="1200" dirty="0"/>
          </a:p>
          <a:p>
            <a:pPr defTabSz="182880" fontAlgn="base">
              <a:spcBef>
                <a:spcPts val="600"/>
              </a:spcBef>
            </a:pPr>
            <a:r>
              <a:rPr lang="en-US" sz="1200" b="1" dirty="0" smtClean="0"/>
              <a:t>Questions, Comments, or Observations?  </a:t>
            </a:r>
            <a:r>
              <a:rPr lang="en-US" sz="1200" dirty="0" smtClean="0"/>
              <a:t>Send them to GRGB_Lead_N17@us.navy.mil.</a:t>
            </a:r>
            <a:endParaRPr lang="en-US" sz="12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-22441" y="18371"/>
            <a:ext cx="689201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 GRGB </a:t>
            </a:r>
            <a:r>
              <a:rPr lang="en-US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 </a:t>
            </a: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#1 (Leadership Behavior) Feb 23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Build Learning Teams and Encourage Learning through Trust &amp; Respect</a:t>
            </a:r>
          </a:p>
        </p:txBody>
      </p:sp>
      <p:sp>
        <p:nvSpPr>
          <p:cNvPr id="9" name="Rectangle 8"/>
          <p:cNvSpPr/>
          <p:nvPr/>
        </p:nvSpPr>
        <p:spPr>
          <a:xfrm>
            <a:off x="-9199" y="2104"/>
            <a:ext cx="6882714" cy="393312"/>
          </a:xfrm>
          <a:prstGeom prst="rect">
            <a:avLst/>
          </a:prstGeom>
          <a:solidFill>
            <a:srgbClr val="143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15522" y="18371"/>
            <a:ext cx="4816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 Transparently and Find and Embrace the Red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81254" y="8867001"/>
            <a:ext cx="478016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6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AC43C79A83764A85D2CF6DBEDA5D9E" ma:contentTypeVersion="10" ma:contentTypeDescription="Create a new document." ma:contentTypeScope="" ma:versionID="19ef43be79c562d6b0f1c8d2a35c51f0">
  <xsd:schema xmlns:xsd="http://www.w3.org/2001/XMLSchema" xmlns:xs="http://www.w3.org/2001/XMLSchema" xmlns:p="http://schemas.microsoft.com/office/2006/metadata/properties" xmlns:ns2="3fc9655e-8ee1-446b-ba8a-2b933a0ac7a7" xmlns:ns3="75f7a0f0-625f-4690-9a16-a7ae61db4e2a" targetNamespace="http://schemas.microsoft.com/office/2006/metadata/properties" ma:root="true" ma:fieldsID="12d4247619d1df2d8ddff8374848ac01" ns2:_="" ns3:_="">
    <xsd:import namespace="3fc9655e-8ee1-446b-ba8a-2b933a0ac7a7"/>
    <xsd:import namespace="75f7a0f0-625f-4690-9a16-a7ae61db4e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9655e-8ee1-446b-ba8a-2b933a0ac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cef215b-19b7-4691-95f4-27d2fe62d5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7a0f0-625f-4690-9a16-a7ae61db4e2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0c28571-9165-469c-b99d-c0e00dc60893}" ma:internalName="TaxCatchAll" ma:showField="CatchAllData" ma:web="75f7a0f0-625f-4690-9a16-a7ae61db4e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545F81-9635-45AA-9F67-A91AFC7564CF}"/>
</file>

<file path=customXml/itemProps2.xml><?xml version="1.0" encoding="utf-8"?>
<ds:datastoreItem xmlns:ds="http://schemas.openxmlformats.org/officeDocument/2006/customXml" ds:itemID="{02286815-D812-4103-AF19-CC818E5358C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3605</TotalTime>
  <Words>1016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Mietus, Brett William CAPT USN VCNO (USA)</dc:creator>
  <cp:lastModifiedBy>Deluca, Paul A LCDR USN VRC-40 (USA)</cp:lastModifiedBy>
  <cp:revision>155</cp:revision>
  <cp:lastPrinted>2023-03-24T13:25:06Z</cp:lastPrinted>
  <dcterms:created xsi:type="dcterms:W3CDTF">2022-03-12T19:54:32Z</dcterms:created>
  <dcterms:modified xsi:type="dcterms:W3CDTF">2023-05-08T10:54:44Z</dcterms:modified>
</cp:coreProperties>
</file>